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00DBF-C930-419C-99F3-4AE34278A98B}" type="datetimeFigureOut">
              <a:rPr lang="id-ID" smtClean="0"/>
              <a:t>17/11/2016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B77A1-6119-44EC-8AA6-0A7DEF2047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656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685C-2C1F-45F4-8FC4-A325CDD79BDC}" type="datetime1">
              <a:rPr lang="id-ID" smtClean="0"/>
              <a:t>17/11/2016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384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318E-1F47-4A85-964B-737163156781}" type="datetime1">
              <a:rPr lang="id-ID" smtClean="0"/>
              <a:t>17/11/2016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671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F949-4007-49DA-9AA2-9D520AD22E69}" type="datetime1">
              <a:rPr lang="id-ID" smtClean="0"/>
              <a:t>17/11/2016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855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B123-9D8E-41DC-B61C-008874FF220E}" type="datetime1">
              <a:rPr lang="id-ID" smtClean="0"/>
              <a:t>17/11/2016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863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B5B5-6752-438C-8295-8F686645D068}" type="datetime1">
              <a:rPr lang="id-ID" smtClean="0"/>
              <a:t>17/11/2016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849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CC66-4B94-443A-BD09-9AA8B72E1DBA}" type="datetime1">
              <a:rPr lang="id-ID" smtClean="0"/>
              <a:t>17/11/2016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600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70EC-A7ED-411E-9ED1-72F79FDB43FD}" type="datetime1">
              <a:rPr lang="id-ID" smtClean="0"/>
              <a:t>17/11/2016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308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5E3B-1D18-454F-9EC4-4D4B18CD875A}" type="datetime1">
              <a:rPr lang="id-ID" smtClean="0"/>
              <a:t>17/11/2016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223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F45C-9A44-489A-874A-876B2D3D0A62}" type="datetime1">
              <a:rPr lang="id-ID" smtClean="0"/>
              <a:t>17/11/2016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76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8E66-3206-45CC-B4C3-5ADC4F42FC15}" type="datetime1">
              <a:rPr lang="id-ID" smtClean="0"/>
              <a:t>17/11/2016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84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4E23-2F2F-4283-8559-B926B3C07325}" type="datetime1">
              <a:rPr lang="id-ID" smtClean="0"/>
              <a:t>17/11/2016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115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3F29-3815-4066-AB8F-752C8B831BDC}" type="datetime1">
              <a:rPr lang="id-ID" smtClean="0"/>
              <a:t>17/11/2016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984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Judul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Nama Anggota Kelompok</a:t>
            </a:r>
          </a:p>
          <a:p>
            <a:endParaRPr lang="id-ID" dirty="0"/>
          </a:p>
          <a:p>
            <a:r>
              <a:rPr lang="id-ID" dirty="0"/>
              <a:t>Nama Dosen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656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Dasar Teori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Penjelasan studi kasus (algoritma) sesuai topik</a:t>
            </a:r>
          </a:p>
          <a:p>
            <a:r>
              <a:rPr lang="id-ID" dirty="0"/>
              <a:t>1 – 3 halaman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567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Pseudocode algoritma serial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951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Pseudocode algoritma paralel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845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Hasil implementasi serial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122691"/>
              </p:ext>
            </p:extLst>
          </p:nvPr>
        </p:nvGraphicFramePr>
        <p:xfrm>
          <a:off x="2667000" y="2075007"/>
          <a:ext cx="622761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836">
                  <a:extLst>
                    <a:ext uri="{9D8B030D-6E8A-4147-A177-3AD203B41FA5}">
                      <a16:colId xmlns:a16="http://schemas.microsoft.com/office/drawing/2014/main" val="1318993097"/>
                    </a:ext>
                  </a:extLst>
                </a:gridCol>
                <a:gridCol w="2485891">
                  <a:extLst>
                    <a:ext uri="{9D8B030D-6E8A-4147-A177-3AD203B41FA5}">
                      <a16:colId xmlns:a16="http://schemas.microsoft.com/office/drawing/2014/main" val="4200021730"/>
                    </a:ext>
                  </a:extLst>
                </a:gridCol>
                <a:gridCol w="2867891">
                  <a:extLst>
                    <a:ext uri="{9D8B030D-6E8A-4147-A177-3AD203B41FA5}">
                      <a16:colId xmlns:a16="http://schemas.microsoft.com/office/drawing/2014/main" val="75790592"/>
                    </a:ext>
                  </a:extLst>
                </a:gridCol>
              </a:tblGrid>
              <a:tr h="333038">
                <a:tc>
                  <a:txBody>
                    <a:bodyPr/>
                    <a:lstStyle/>
                    <a:p>
                      <a:r>
                        <a:rPr lang="id-ID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Jumlah Data/ ukuran data/ 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Waktu</a:t>
                      </a:r>
                      <a:r>
                        <a:rPr lang="id-ID" baseline="0" dirty="0"/>
                        <a:t> serial (t</a:t>
                      </a:r>
                      <a:r>
                        <a:rPr lang="id-ID" baseline="-25000" dirty="0"/>
                        <a:t>s</a:t>
                      </a:r>
                      <a:r>
                        <a:rPr lang="id-ID" baseline="0" dirty="0"/>
                        <a:t>)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385841"/>
                  </a:ext>
                </a:extLst>
              </a:tr>
              <a:tr h="333038"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60731"/>
                  </a:ext>
                </a:extLst>
              </a:tr>
              <a:tr h="333038"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670786"/>
                  </a:ext>
                </a:extLst>
              </a:tr>
              <a:tr h="333038"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310453"/>
                  </a:ext>
                </a:extLst>
              </a:tr>
              <a:tr h="33303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981569"/>
                  </a:ext>
                </a:extLst>
              </a:tr>
              <a:tr h="333038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93972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237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Hasil implementasi paralel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443200"/>
              </p:ext>
            </p:extLst>
          </p:nvPr>
        </p:nvGraphicFramePr>
        <p:xfrm>
          <a:off x="1669473" y="1991881"/>
          <a:ext cx="8652164" cy="4275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292">
                  <a:extLst>
                    <a:ext uri="{9D8B030D-6E8A-4147-A177-3AD203B41FA5}">
                      <a16:colId xmlns:a16="http://schemas.microsoft.com/office/drawing/2014/main" val="3109241943"/>
                    </a:ext>
                  </a:extLst>
                </a:gridCol>
                <a:gridCol w="1326562">
                  <a:extLst>
                    <a:ext uri="{9D8B030D-6E8A-4147-A177-3AD203B41FA5}">
                      <a16:colId xmlns:a16="http://schemas.microsoft.com/office/drawing/2014/main" val="105334183"/>
                    </a:ext>
                  </a:extLst>
                </a:gridCol>
                <a:gridCol w="983673">
                  <a:extLst>
                    <a:ext uri="{9D8B030D-6E8A-4147-A177-3AD203B41FA5}">
                      <a16:colId xmlns:a16="http://schemas.microsoft.com/office/drawing/2014/main" val="1324328644"/>
                    </a:ext>
                  </a:extLst>
                </a:gridCol>
                <a:gridCol w="1939637">
                  <a:extLst>
                    <a:ext uri="{9D8B030D-6E8A-4147-A177-3AD203B41FA5}">
                      <a16:colId xmlns:a16="http://schemas.microsoft.com/office/drawing/2014/main" val="1447423994"/>
                    </a:ext>
                  </a:extLst>
                </a:gridCol>
                <a:gridCol w="1884218">
                  <a:extLst>
                    <a:ext uri="{9D8B030D-6E8A-4147-A177-3AD203B41FA5}">
                      <a16:colId xmlns:a16="http://schemas.microsoft.com/office/drawing/2014/main" val="1387527899"/>
                    </a:ext>
                  </a:extLst>
                </a:gridCol>
                <a:gridCol w="1925782">
                  <a:extLst>
                    <a:ext uri="{9D8B030D-6E8A-4147-A177-3AD203B41FA5}">
                      <a16:colId xmlns:a16="http://schemas.microsoft.com/office/drawing/2014/main" val="872300983"/>
                    </a:ext>
                  </a:extLst>
                </a:gridCol>
              </a:tblGrid>
              <a:tr h="353820">
                <a:tc>
                  <a:txBody>
                    <a:bodyPr/>
                    <a:lstStyle/>
                    <a:p>
                      <a:r>
                        <a:rPr lang="id-ID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Distribusi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Jumlah 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Waktu paralel (t</a:t>
                      </a:r>
                      <a:r>
                        <a:rPr lang="id-ID" baseline="-25000" dirty="0"/>
                        <a:t>p</a:t>
                      </a:r>
                      <a:r>
                        <a:rPr lang="id-ID" dirty="0"/>
                        <a:t>)</a:t>
                      </a:r>
                    </a:p>
                    <a:p>
                      <a:r>
                        <a:rPr lang="id-ID" dirty="0"/>
                        <a:t>Blockwise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Waktu paralel (t</a:t>
                      </a:r>
                      <a:r>
                        <a:rPr lang="id-ID" baseline="-25000" dirty="0"/>
                        <a:t>p</a:t>
                      </a:r>
                      <a:r>
                        <a:rPr lang="id-ID" dirty="0"/>
                        <a:t>)</a:t>
                      </a:r>
                    </a:p>
                    <a:p>
                      <a:r>
                        <a:rPr lang="id-ID" dirty="0"/>
                        <a:t>Cyclic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Waktu paralel (t</a:t>
                      </a:r>
                      <a:r>
                        <a:rPr lang="id-ID" baseline="-25000" dirty="0"/>
                        <a:t>p</a:t>
                      </a:r>
                      <a:r>
                        <a:rPr lang="id-ID" dirty="0"/>
                        <a:t>)</a:t>
                      </a:r>
                    </a:p>
                    <a:p>
                      <a:r>
                        <a:rPr lang="id-ID" dirty="0"/>
                        <a:t>Block-cyclic</a:t>
                      </a:r>
                    </a:p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645098"/>
                  </a:ext>
                </a:extLst>
              </a:tr>
              <a:tr h="353820"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Blockwise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095641"/>
                  </a:ext>
                </a:extLst>
              </a:tr>
              <a:tr h="35382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05111"/>
                  </a:ext>
                </a:extLst>
              </a:tr>
              <a:tr h="435435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14085"/>
                  </a:ext>
                </a:extLst>
              </a:tr>
              <a:tr h="353820"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Cyclic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17188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7029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66231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Block-cyclic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9242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443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48955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6</a:t>
            </a:fld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1669473" y="1482436"/>
            <a:ext cx="783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Ukuran Data: ...... (pilih salah satu dengan waktu serial &gt; 1 detik)</a:t>
            </a:r>
          </a:p>
        </p:txBody>
      </p:sp>
    </p:spTree>
    <p:extLst>
      <p:ext uri="{BB962C8B-B14F-4D97-AF65-F5344CB8AC3E}">
        <p14:creationId xmlns:p14="http://schemas.microsoft.com/office/powerpoint/2010/main" val="56567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Tabel Speed Up dan Efisiensi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102208"/>
              </p:ext>
            </p:extLst>
          </p:nvPr>
        </p:nvGraphicFramePr>
        <p:xfrm>
          <a:off x="1669473" y="1839859"/>
          <a:ext cx="870758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667">
                  <a:extLst>
                    <a:ext uri="{9D8B030D-6E8A-4147-A177-3AD203B41FA5}">
                      <a16:colId xmlns:a16="http://schemas.microsoft.com/office/drawing/2014/main" val="3109241943"/>
                    </a:ext>
                  </a:extLst>
                </a:gridCol>
                <a:gridCol w="1264220">
                  <a:extLst>
                    <a:ext uri="{9D8B030D-6E8A-4147-A177-3AD203B41FA5}">
                      <a16:colId xmlns:a16="http://schemas.microsoft.com/office/drawing/2014/main" val="105334183"/>
                    </a:ext>
                  </a:extLst>
                </a:gridCol>
                <a:gridCol w="1461755">
                  <a:extLst>
                    <a:ext uri="{9D8B030D-6E8A-4147-A177-3AD203B41FA5}">
                      <a16:colId xmlns:a16="http://schemas.microsoft.com/office/drawing/2014/main" val="1324328644"/>
                    </a:ext>
                  </a:extLst>
                </a:gridCol>
                <a:gridCol w="1580275">
                  <a:extLst>
                    <a:ext uri="{9D8B030D-6E8A-4147-A177-3AD203B41FA5}">
                      <a16:colId xmlns:a16="http://schemas.microsoft.com/office/drawing/2014/main" val="1447423994"/>
                    </a:ext>
                  </a:extLst>
                </a:gridCol>
                <a:gridCol w="1474923">
                  <a:extLst>
                    <a:ext uri="{9D8B030D-6E8A-4147-A177-3AD203B41FA5}">
                      <a16:colId xmlns:a16="http://schemas.microsoft.com/office/drawing/2014/main" val="3616191164"/>
                    </a:ext>
                  </a:extLst>
                </a:gridCol>
                <a:gridCol w="1264221">
                  <a:extLst>
                    <a:ext uri="{9D8B030D-6E8A-4147-A177-3AD203B41FA5}">
                      <a16:colId xmlns:a16="http://schemas.microsoft.com/office/drawing/2014/main" val="1998364700"/>
                    </a:ext>
                  </a:extLst>
                </a:gridCol>
                <a:gridCol w="1181521">
                  <a:extLst>
                    <a:ext uri="{9D8B030D-6E8A-4147-A177-3AD203B41FA5}">
                      <a16:colId xmlns:a16="http://schemas.microsoft.com/office/drawing/2014/main" val="1615528921"/>
                    </a:ext>
                  </a:extLst>
                </a:gridCol>
              </a:tblGrid>
              <a:tr h="711461">
                <a:tc>
                  <a:txBody>
                    <a:bodyPr/>
                    <a:lstStyle/>
                    <a:p>
                      <a:r>
                        <a:rPr lang="id-ID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Distribusi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Jumlah 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Waktu</a:t>
                      </a:r>
                      <a:r>
                        <a:rPr lang="id-ID" baseline="0" dirty="0"/>
                        <a:t> serial (t</a:t>
                      </a:r>
                      <a:r>
                        <a:rPr lang="id-ID" baseline="-25000" dirty="0"/>
                        <a:t>s</a:t>
                      </a:r>
                      <a:r>
                        <a:rPr lang="id-ID" baseline="0" dirty="0"/>
                        <a:t>)</a:t>
                      </a:r>
                      <a:endParaRPr lang="id-ID" dirty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Waktu paralel (t</a:t>
                      </a:r>
                      <a:r>
                        <a:rPr lang="id-ID" baseline="-25000" dirty="0"/>
                        <a:t>p</a:t>
                      </a:r>
                      <a:r>
                        <a:rPr lang="id-ID" dirty="0"/>
                        <a:t>)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Speed Up (S</a:t>
                      </a:r>
                      <a:r>
                        <a:rPr lang="id-ID" baseline="-25000" dirty="0"/>
                        <a:t>p</a:t>
                      </a:r>
                      <a:r>
                        <a:rPr lang="id-ID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Efisiensi (E</a:t>
                      </a:r>
                      <a:r>
                        <a:rPr lang="id-ID" baseline="-25000" dirty="0"/>
                        <a:t>p</a:t>
                      </a:r>
                      <a:r>
                        <a:rPr lang="id-ID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645098"/>
                  </a:ext>
                </a:extLst>
              </a:tr>
              <a:tr h="362737"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Blockwise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095641"/>
                  </a:ext>
                </a:extLst>
              </a:tr>
              <a:tr h="362737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05111"/>
                  </a:ext>
                </a:extLst>
              </a:tr>
              <a:tr h="362737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14085"/>
                  </a:ext>
                </a:extLst>
              </a:tr>
              <a:tr h="362737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Cyclic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171888"/>
                  </a:ext>
                </a:extLst>
              </a:tr>
              <a:tr h="362737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702922"/>
                  </a:ext>
                </a:extLst>
              </a:tr>
              <a:tr h="362737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66231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Block-cyclic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9242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31912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29561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7</a:t>
            </a:fld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1669473" y="1482436"/>
            <a:ext cx="783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Ukuran Data: ...... (pilih salah satu dengan waktu serial &gt; 1 detik)</a:t>
            </a:r>
          </a:p>
        </p:txBody>
      </p:sp>
    </p:spTree>
    <p:extLst>
      <p:ext uri="{BB962C8B-B14F-4D97-AF65-F5344CB8AC3E}">
        <p14:creationId xmlns:p14="http://schemas.microsoft.com/office/powerpoint/2010/main" val="77865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Analisis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7312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5865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226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Judul</vt:lpstr>
      <vt:lpstr>Dasar Teori</vt:lpstr>
      <vt:lpstr>Pseudocode algoritma serial</vt:lpstr>
      <vt:lpstr>Pseudocode algoritma paralel</vt:lpstr>
      <vt:lpstr>Hasil implementasi serial</vt:lpstr>
      <vt:lpstr>Hasil implementasi paralel</vt:lpstr>
      <vt:lpstr>Tabel Speed Up dan Efisiensi</vt:lpstr>
      <vt:lpstr>Analisis</vt:lpstr>
      <vt:lpstr>Referensi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Judul</dc:title>
  <dc:creator>Fitriyani</dc:creator>
  <cp:lastModifiedBy>Fitriyani</cp:lastModifiedBy>
  <cp:revision>4</cp:revision>
  <dcterms:created xsi:type="dcterms:W3CDTF">2016-11-17T06:23:46Z</dcterms:created>
  <dcterms:modified xsi:type="dcterms:W3CDTF">2016-11-17T06:43:43Z</dcterms:modified>
</cp:coreProperties>
</file>